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10"/>
  </p:notesMasterIdLst>
  <p:sldIdLst>
    <p:sldId id="256" r:id="rId2"/>
    <p:sldId id="265" r:id="rId3"/>
    <p:sldId id="257" r:id="rId4"/>
    <p:sldId id="263" r:id="rId5"/>
    <p:sldId id="289" r:id="rId6"/>
    <p:sldId id="290" r:id="rId7"/>
    <p:sldId id="267" r:id="rId8"/>
    <p:sldId id="288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EF7A44-2C14-4D61-BAE4-07207299224C}">
  <a:tblStyle styleId="{BBEF7A44-2C14-4D61-BAE4-0720729922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1571a7c95_11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1571a7c95_11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71571a7c95_1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71571a7c95_1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7475" y="-648852"/>
            <a:ext cx="9719300" cy="6080052"/>
            <a:chOff x="-27475" y="-648852"/>
            <a:chExt cx="9719300" cy="6080052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942325" y="-648852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/>
            </a:blip>
            <a:srcRect l="46958" b="48411"/>
            <a:stretch/>
          </p:blipFill>
          <p:spPr>
            <a:xfrm rot="-10799997">
              <a:off x="7593650" y="-25950"/>
              <a:ext cx="1559700" cy="1513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3">
              <a:alphaModFix/>
            </a:blip>
            <a:srcRect l="47685" b="42239"/>
            <a:stretch/>
          </p:blipFill>
          <p:spPr>
            <a:xfrm rot="10799999" flipH="1">
              <a:off x="-27475" y="-27474"/>
              <a:ext cx="3689600" cy="4065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3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" name="Google Shape;17;p2"/>
            <p:cNvPicPr preferRelativeResize="0"/>
            <p:nvPr/>
          </p:nvPicPr>
          <p:blipFill rotWithShape="1">
            <a:blip r:embed="rId4">
              <a:alphaModFix/>
            </a:blip>
            <a:srcRect b="10"/>
            <a:stretch/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 rotWithShape="1">
            <a:blip r:embed="rId4">
              <a:alphaModFix/>
            </a:blip>
            <a:srcRect r="10"/>
            <a:stretch/>
          </p:blipFill>
          <p:spPr>
            <a:xfrm flipH="1">
              <a:off x="6848788" y="4362200"/>
              <a:ext cx="339425" cy="3387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b="10"/>
            <a:stretch/>
          </p:blipFill>
          <p:spPr>
            <a:xfrm rot="10800000" flipH="1">
              <a:off x="2388003" y="3263743"/>
              <a:ext cx="1666876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l="46695" b="48442"/>
          <a:stretch/>
        </p:blipFill>
        <p:spPr>
          <a:xfrm rot="10800000" flipH="1">
            <a:off x="-14700" y="-27425"/>
            <a:ext cx="1566126" cy="15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romanLcPeriod"/>
              <a:defRPr>
                <a:solidFill>
                  <a:schemeClr val="accent2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rabicPeriod"/>
              <a:defRPr>
                <a:solidFill>
                  <a:schemeClr val="accent2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lphaLcPeriod"/>
              <a:defRPr>
                <a:solidFill>
                  <a:schemeClr val="accent2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romanLcPeriod"/>
              <a:defRPr>
                <a:solidFill>
                  <a:schemeClr val="accent2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rabicPeriod"/>
              <a:defRPr>
                <a:solidFill>
                  <a:schemeClr val="accent2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lphaLcPeriod"/>
              <a:defRPr>
                <a:solidFill>
                  <a:schemeClr val="accent2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 Regular"/>
              <a:buAutoNum type="romanLcPeriod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ctrTitle"/>
          </p:nvPr>
        </p:nvSpPr>
        <p:spPr>
          <a:xfrm>
            <a:off x="720050" y="1234572"/>
            <a:ext cx="45597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005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4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5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4244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41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73" r:id="rId3"/>
    <p:sldLayoutId id="2147483674" r:id="rId4"/>
    <p:sldLayoutId id="2147483677" r:id="rId5"/>
    <p:sldLayoutId id="2147483678" r:id="rId6"/>
    <p:sldLayoutId id="214748367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subTitle" idx="1"/>
          </p:nvPr>
        </p:nvSpPr>
        <p:spPr>
          <a:xfrm flipH="1">
            <a:off x="3317358" y="1643579"/>
            <a:ext cx="5286008" cy="3371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 u="sng" dirty="0">
                <a:latin typeface="Arial" panose="020B0604020202020204" pitchFamily="34" charset="0"/>
                <a:cs typeface="Arial" panose="020B0604020202020204" pitchFamily="34" charset="0"/>
              </a:rPr>
              <a:t>Presented By Team-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 dirty="0">
                <a:solidFill>
                  <a:srgbClr val="FFFF00"/>
                </a:solidFill>
                <a:latin typeface="Arial Black" panose="020B0A04020102020204" pitchFamily="34" charset="0"/>
              </a:rPr>
              <a:t>HACKVID-19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INSTITUTION-</a:t>
            </a:r>
          </a:p>
          <a:p>
            <a:pPr marL="0" lvl="0" indent="0">
              <a:spcAft>
                <a:spcPts val="600"/>
              </a:spcAft>
            </a:pPr>
            <a:r>
              <a:rPr lang="en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Sathyabama Institute Of Science and Technology</a:t>
            </a:r>
          </a:p>
          <a:p>
            <a:pPr marL="72000" lvl="0" indent="0">
              <a:spcAft>
                <a:spcPts val="1600"/>
              </a:spcAft>
            </a:pPr>
            <a:r>
              <a:rPr lang="en" sz="1800" u="sng" dirty="0">
                <a:latin typeface="Arial" panose="020B0604020202020204" pitchFamily="34" charset="0"/>
                <a:cs typeface="Arial" panose="020B0604020202020204" pitchFamily="34" charset="0"/>
              </a:rPr>
              <a:t>Team Members-</a:t>
            </a:r>
          </a:p>
          <a:p>
            <a:pPr marL="7200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tx1"/>
                </a:solidFill>
                <a:latin typeface="Arial Narrow" panose="020B0606020202030204" pitchFamily="34" charset="0"/>
              </a:rPr>
              <a:t>R. Saloni Jain</a:t>
            </a:r>
          </a:p>
          <a:p>
            <a:pPr marL="7200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tx1"/>
                </a:solidFill>
                <a:latin typeface="Arial Narrow" panose="020B0606020202030204" pitchFamily="34" charset="0"/>
              </a:rPr>
              <a:t>Anupriya Soni</a:t>
            </a:r>
          </a:p>
          <a:p>
            <a:pPr marL="18000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tx1"/>
                </a:solidFill>
                <a:latin typeface="Arial Narrow" panose="020B0606020202030204" pitchFamily="34" charset="0"/>
              </a:rPr>
              <a:t>M Shweta Singha</a:t>
            </a:r>
          </a:p>
          <a:p>
            <a:pPr marL="18000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tx1"/>
                </a:solidFill>
                <a:latin typeface="Arial Narrow" panose="020B0606020202030204" pitchFamily="34" charset="0"/>
              </a:rPr>
              <a:t>Sangeeta Burman</a:t>
            </a:r>
          </a:p>
          <a:p>
            <a:pPr marL="18000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18000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-IN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600"/>
              </a:spcAft>
            </a:pPr>
            <a:endParaRPr lang="en" sz="1800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-IN" sz="1800" dirty="0">
              <a:solidFill>
                <a:srgbClr val="FFFF00"/>
              </a:solidFill>
              <a:latin typeface="Perpetua Titling MT" panose="02020502060505020804" pitchFamily="18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-IN" sz="1800" dirty="0">
              <a:solidFill>
                <a:srgbClr val="FFFF00"/>
              </a:solidFill>
              <a:latin typeface="Perpetua Titling MT" panose="02020502060505020804" pitchFamily="18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en" sz="1800" dirty="0">
              <a:solidFill>
                <a:srgbClr val="FFFF00"/>
              </a:solidFill>
              <a:latin typeface="Perpetua Titling MT" panose="02020502060505020804" pitchFamily="18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rgbClr val="FFC000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207" name="Google Shape;207;p31"/>
          <p:cNvSpPr txBox="1">
            <a:spLocks noGrp="1"/>
          </p:cNvSpPr>
          <p:nvPr>
            <p:ph type="ctrTitle"/>
          </p:nvPr>
        </p:nvSpPr>
        <p:spPr>
          <a:xfrm flipH="1">
            <a:off x="340522" y="0"/>
            <a:ext cx="5380067" cy="2278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>
                <a:latin typeface="Centaur" panose="02030504050205020304" pitchFamily="18" charset="0"/>
              </a:rPr>
              <a:t>IDENTIFYING THE  COVID-19 SYMPTOMS </a:t>
            </a:r>
            <a:endParaRPr sz="4800" dirty="0">
              <a:latin typeface="Centaur" panose="02030504050205020304" pitchFamily="18" charset="0"/>
            </a:endParaRPr>
          </a:p>
        </p:txBody>
      </p:sp>
      <p:grpSp>
        <p:nvGrpSpPr>
          <p:cNvPr id="208" name="Google Shape;208;p31"/>
          <p:cNvGrpSpPr/>
          <p:nvPr/>
        </p:nvGrpSpPr>
        <p:grpSpPr>
          <a:xfrm flipH="1">
            <a:off x="6003850" y="1446028"/>
            <a:ext cx="2728785" cy="3569197"/>
            <a:chOff x="439473" y="1811648"/>
            <a:chExt cx="4206917" cy="1744178"/>
          </a:xfrm>
        </p:grpSpPr>
        <p:sp>
          <p:nvSpPr>
            <p:cNvPr id="209" name="Google Shape;209;p31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DC174F0-F4DC-4BCC-8C62-0E0D5090D40B}"/>
              </a:ext>
            </a:extLst>
          </p:cNvPr>
          <p:cNvSpPr/>
          <p:nvPr/>
        </p:nvSpPr>
        <p:spPr>
          <a:xfrm>
            <a:off x="465292" y="3490473"/>
            <a:ext cx="23487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u="sng" dirty="0">
                <a:solidFill>
                  <a:schemeClr val="tx1"/>
                </a:solidFill>
                <a:latin typeface="Centaur" panose="02030504050205020304" pitchFamily="18" charset="0"/>
              </a:rPr>
              <a:t>Mentored By:-</a:t>
            </a:r>
          </a:p>
          <a:p>
            <a:endParaRPr lang="en-IN" sz="2400" dirty="0">
              <a:solidFill>
                <a:schemeClr val="tx1"/>
              </a:solidFill>
              <a:latin typeface="Centaur" panose="02030504050205020304" pitchFamily="18" charset="0"/>
            </a:endParaRPr>
          </a:p>
          <a:p>
            <a:r>
              <a:rPr lang="en-IN" sz="2400" dirty="0" err="1">
                <a:solidFill>
                  <a:schemeClr val="tx1"/>
                </a:solidFill>
                <a:latin typeface="Centaur" panose="02030504050205020304" pitchFamily="18" charset="0"/>
              </a:rPr>
              <a:t>Dr.</a:t>
            </a:r>
            <a:r>
              <a:rPr lang="en-IN" sz="2400" dirty="0">
                <a:solidFill>
                  <a:schemeClr val="tx1"/>
                </a:solidFill>
                <a:latin typeface="Centaur" panose="02030504050205020304" pitchFamily="18" charset="0"/>
              </a:rPr>
              <a:t> </a:t>
            </a:r>
            <a:r>
              <a:rPr lang="en-IN" sz="2400" dirty="0" err="1">
                <a:solidFill>
                  <a:schemeClr val="tx1"/>
                </a:solidFill>
                <a:latin typeface="Centaur" panose="02030504050205020304" pitchFamily="18" charset="0"/>
              </a:rPr>
              <a:t>Sugadev</a:t>
            </a:r>
            <a:endParaRPr lang="en-IN" sz="2400" dirty="0">
              <a:solidFill>
                <a:schemeClr val="tx1"/>
              </a:solidFill>
              <a:latin typeface="Centaur" panose="020305040502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0"/>
          <p:cNvPicPr preferRelativeResize="0"/>
          <p:nvPr/>
        </p:nvPicPr>
        <p:blipFill rotWithShape="1">
          <a:blip r:embed="rId3">
            <a:alphaModFix/>
          </a:blip>
          <a:srcRect l="30885" r="30885"/>
          <a:stretch/>
        </p:blipFill>
        <p:spPr>
          <a:xfrm>
            <a:off x="5715000" y="285750"/>
            <a:ext cx="3095700" cy="45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0"/>
          <p:cNvSpPr txBox="1">
            <a:spLocks noGrp="1"/>
          </p:cNvSpPr>
          <p:nvPr>
            <p:ph type="subTitle" idx="1"/>
          </p:nvPr>
        </p:nvSpPr>
        <p:spPr>
          <a:xfrm>
            <a:off x="506818" y="-170120"/>
            <a:ext cx="4324500" cy="4890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endParaRPr lang="en-US" sz="1600" dirty="0">
              <a:solidFill>
                <a:schemeClr val="tx1">
                  <a:lumMod val="95000"/>
                </a:schemeClr>
              </a:solidFill>
            </a:endParaRPr>
          </a:p>
          <a:p>
            <a:pPr marL="0" indent="0"/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As we know, the entire world is facing a very grave pandemic i.e. COVID-19.The virus is constantly changing its characteristics therefore it is becoming difficult for us to detect the symptoms. </a:t>
            </a:r>
          </a:p>
          <a:p>
            <a:pPr marL="0" indent="0"/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Our goal is to develop an application for android phones as well as a hardware device </a:t>
            </a:r>
            <a:r>
              <a:rPr lang="en-US" sz="1600" dirty="0" err="1">
                <a:solidFill>
                  <a:schemeClr val="tx1">
                    <a:lumMod val="95000"/>
                  </a:schemeClr>
                </a:solidFill>
              </a:rPr>
              <a:t>i.e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 a Bluetooth Infrared Thermal Camera that can be attached with the cell phone itself to identify the various symptoms of COVID-19.</a:t>
            </a:r>
          </a:p>
          <a:p>
            <a:pPr marL="0" indent="0"/>
            <a:endParaRPr lang="en-US" sz="1600" dirty="0">
              <a:solidFill>
                <a:schemeClr val="tx1">
                  <a:lumMod val="95000"/>
                </a:schemeClr>
              </a:solidFill>
            </a:endParaRPr>
          </a:p>
          <a:p>
            <a:pPr marL="0" indent="0"/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With the help of this application we can easily analyze the </a:t>
            </a:r>
            <a:r>
              <a:rPr lang="en-US" sz="1600" dirty="0" err="1">
                <a:solidFill>
                  <a:schemeClr val="tx1">
                    <a:lumMod val="95000"/>
                  </a:schemeClr>
                </a:solidFill>
              </a:rPr>
              <a:t>exixting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 symptoms as well as any new symptoms . We have a cough monitor as well that can alert us if we need any medical assistance.</a:t>
            </a:r>
            <a:endParaRPr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25" name="Google Shape;325;p40"/>
          <p:cNvSpPr txBox="1">
            <a:spLocks noGrp="1"/>
          </p:cNvSpPr>
          <p:nvPr>
            <p:ph type="ctrTitle"/>
          </p:nvPr>
        </p:nvSpPr>
        <p:spPr>
          <a:xfrm>
            <a:off x="415250" y="-39939"/>
            <a:ext cx="4156750" cy="651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4000" dirty="0">
                <a:solidFill>
                  <a:schemeClr val="dk1"/>
                </a:solidFill>
              </a:rPr>
              <a:t> </a:t>
            </a:r>
            <a:r>
              <a:rPr lang="en" sz="4000" u="sng" dirty="0">
                <a:solidFill>
                  <a:schemeClr val="tx1"/>
                </a:solidFill>
                <a:latin typeface="Bahnschrift" panose="020B0502040204020203" pitchFamily="34" charset="0"/>
              </a:rPr>
              <a:t>INTRODUCTION</a:t>
            </a:r>
            <a:r>
              <a:rPr lang="en" sz="4000" dirty="0">
                <a:solidFill>
                  <a:schemeClr val="dk1"/>
                </a:solidFill>
              </a:rPr>
              <a:t> </a:t>
            </a:r>
            <a:endParaRPr sz="40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body" idx="1"/>
          </p:nvPr>
        </p:nvSpPr>
        <p:spPr>
          <a:xfrm>
            <a:off x="347330" y="999300"/>
            <a:ext cx="8598196" cy="4026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solidFill>
                  <a:schemeClr val="dk1"/>
                </a:solidFill>
              </a:rPr>
              <a:t> 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ctrTitle"/>
          </p:nvPr>
        </p:nvSpPr>
        <p:spPr>
          <a:xfrm>
            <a:off x="790535" y="0"/>
            <a:ext cx="7265400" cy="5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 dirty="0">
                <a:solidFill>
                  <a:schemeClr val="accent4">
                    <a:lumMod val="20000"/>
                    <a:lumOff val="80000"/>
                  </a:schemeClr>
                </a:solidFill>
                <a:latin typeface="Rockwell" panose="02060603020205020403" pitchFamily="18" charset="0"/>
              </a:rPr>
              <a:t>OBJECTIVE</a:t>
            </a:r>
            <a:endParaRPr sz="4000" u="sng" dirty="0">
              <a:solidFill>
                <a:schemeClr val="accent4">
                  <a:lumMod val="20000"/>
                  <a:lumOff val="80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4C2033-40B7-411F-9666-79EF958C83A5}"/>
              </a:ext>
            </a:extLst>
          </p:cNvPr>
          <p:cNvSpPr/>
          <p:nvPr/>
        </p:nvSpPr>
        <p:spPr>
          <a:xfrm>
            <a:off x="198475" y="845128"/>
            <a:ext cx="859819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many cases, the illness starts with a fever. Sometimes a cough accompanies it — maybe shortness of breath. But for people with a mild case of COVID-19, the disease caused by the new coronavirus, that may be the extent of unpleasant symptoms.</a:t>
            </a:r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2284C-C95A-4E11-A5EB-91D71CDC3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92" y="1748758"/>
            <a:ext cx="1332614" cy="1354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B8438D-E2BD-4068-BBF1-6AAD91484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075" y="1748758"/>
            <a:ext cx="1431849" cy="1354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B9CC26-006F-4CDF-BEFA-183ECF855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159" y="1748758"/>
            <a:ext cx="1431849" cy="1354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F3EFC5-0FD9-48B6-9702-0BD8C1845B6D}"/>
              </a:ext>
            </a:extLst>
          </p:cNvPr>
          <p:cNvSpPr/>
          <p:nvPr/>
        </p:nvSpPr>
        <p:spPr>
          <a:xfrm>
            <a:off x="473147" y="3390431"/>
            <a:ext cx="819770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>
                <a:solidFill>
                  <a:schemeClr val="tx1"/>
                </a:solidFill>
                <a:latin typeface="+mn-lt"/>
              </a:rPr>
              <a:t>Our objective is to make a full-fledged application that can be helpful for early detection of </a:t>
            </a:r>
            <a:r>
              <a:rPr lang="en-IN" dirty="0" err="1">
                <a:solidFill>
                  <a:schemeClr val="tx1"/>
                </a:solidFill>
                <a:latin typeface="+mn-lt"/>
              </a:rPr>
              <a:t>covid</a:t>
            </a:r>
            <a:r>
              <a:rPr lang="en-IN" dirty="0">
                <a:solidFill>
                  <a:schemeClr val="tx1"/>
                </a:solidFill>
                <a:latin typeface="+mn-lt"/>
              </a:rPr>
              <a:t> symptoms and users can self assess themselves with the help of this app for any possible </a:t>
            </a:r>
            <a:r>
              <a:rPr lang="en-IN" dirty="0" err="1">
                <a:solidFill>
                  <a:schemeClr val="tx1"/>
                </a:solidFill>
                <a:latin typeface="+mn-lt"/>
              </a:rPr>
              <a:t>covid</a:t>
            </a:r>
            <a:r>
              <a:rPr lang="en-IN" dirty="0">
                <a:solidFill>
                  <a:schemeClr val="tx1"/>
                </a:solidFill>
                <a:latin typeface="+mn-lt"/>
              </a:rPr>
              <a:t> symptoms.</a:t>
            </a:r>
          </a:p>
          <a:p>
            <a:pPr algn="just"/>
            <a:r>
              <a:rPr lang="en-IN" dirty="0">
                <a:solidFill>
                  <a:schemeClr val="tx1"/>
                </a:solidFill>
                <a:latin typeface="+mn-lt"/>
              </a:rPr>
              <a:t>We can identify the existing symptoms as well as any new symptoms with the help of our android application which will have a survey to help </a:t>
            </a:r>
            <a:r>
              <a:rPr lang="en-IN" dirty="0" err="1">
                <a:solidFill>
                  <a:schemeClr val="tx1"/>
                </a:solidFill>
                <a:latin typeface="+mn-lt"/>
              </a:rPr>
              <a:t>analyze</a:t>
            </a:r>
            <a:r>
              <a:rPr lang="en-IN" dirty="0">
                <a:solidFill>
                  <a:schemeClr val="tx1"/>
                </a:solidFill>
                <a:latin typeface="+mn-lt"/>
              </a:rPr>
              <a:t> various symptoms and it will also have a cough monitoring feature as well as an helpline number active 24x7 and an external hardware device </a:t>
            </a:r>
            <a:r>
              <a:rPr lang="en-IN" dirty="0" err="1">
                <a:solidFill>
                  <a:schemeClr val="tx1"/>
                </a:solidFill>
                <a:latin typeface="+mn-lt"/>
              </a:rPr>
              <a:t>i.e</a:t>
            </a:r>
            <a:r>
              <a:rPr lang="en-IN" dirty="0">
                <a:solidFill>
                  <a:schemeClr val="tx1"/>
                </a:solidFill>
                <a:latin typeface="+mn-lt"/>
              </a:rPr>
              <a:t> Bluetooth Infrared Thermal Camera to detect the body </a:t>
            </a:r>
            <a:r>
              <a:rPr lang="en-IN" dirty="0" err="1">
                <a:solidFill>
                  <a:schemeClr val="tx1"/>
                </a:solidFill>
                <a:latin typeface="+mn-lt"/>
              </a:rPr>
              <a:t>temperature.With</a:t>
            </a:r>
            <a:r>
              <a:rPr lang="en-IN" dirty="0">
                <a:solidFill>
                  <a:schemeClr val="tx1"/>
                </a:solidFill>
                <a:latin typeface="+mn-lt"/>
              </a:rPr>
              <a:t> the help of the Bluetooth we can retrieve the data into our cell phones.</a:t>
            </a:r>
          </a:p>
          <a:p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subTitle" idx="1"/>
          </p:nvPr>
        </p:nvSpPr>
        <p:spPr>
          <a:xfrm>
            <a:off x="5919900" y="1403643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Firebase</a:t>
            </a:r>
            <a:endParaRPr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3" name="Google Shape;273;p38"/>
          <p:cNvSpPr txBox="1">
            <a:spLocks noGrp="1"/>
          </p:cNvSpPr>
          <p:nvPr>
            <p:ph type="subTitle" idx="4"/>
          </p:nvPr>
        </p:nvSpPr>
        <p:spPr>
          <a:xfrm>
            <a:off x="6004974" y="2139586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To store all the survey data on the database. </a:t>
            </a:r>
            <a:endParaRPr dirty="0"/>
          </a:p>
        </p:txBody>
      </p:sp>
      <p:sp>
        <p:nvSpPr>
          <p:cNvPr id="274" name="Google Shape;274;p38"/>
          <p:cNvSpPr txBox="1">
            <a:spLocks noGrp="1"/>
          </p:cNvSpPr>
          <p:nvPr>
            <p:ph type="subTitle" idx="5"/>
          </p:nvPr>
        </p:nvSpPr>
        <p:spPr>
          <a:xfrm>
            <a:off x="3124609" y="2211498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To make the application that can run on any android device.</a:t>
            </a:r>
            <a:endParaRPr dirty="0"/>
          </a:p>
        </p:txBody>
      </p:sp>
      <p:sp>
        <p:nvSpPr>
          <p:cNvPr id="275" name="Google Shape;275;p38"/>
          <p:cNvSpPr txBox="1">
            <a:spLocks noGrp="1"/>
          </p:cNvSpPr>
          <p:nvPr>
            <p:ph type="subTitle" idx="6"/>
          </p:nvPr>
        </p:nvSpPr>
        <p:spPr>
          <a:xfrm>
            <a:off x="382904" y="2817129"/>
            <a:ext cx="2620352" cy="680329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IN" dirty="0"/>
              <a:t>    To detect body temperature and it will alert the user if</a:t>
            </a:r>
            <a:r>
              <a:rPr lang="en-US" dirty="0"/>
              <a:t> body temperature exceeds 37.3 Celsius or 99 </a:t>
            </a:r>
            <a:r>
              <a:rPr lang="en-US" dirty="0" err="1"/>
              <a:t>Fahrenheit.The</a:t>
            </a:r>
            <a:r>
              <a:rPr lang="en-US" dirty="0"/>
              <a:t> camera can be attached to the cellphones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76" name="Google Shape;276;p38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TECHNOLOGY USED</a:t>
            </a:r>
            <a:endParaRPr sz="32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7" name="Google Shape;277;p38"/>
          <p:cNvSpPr txBox="1">
            <a:spLocks noGrp="1"/>
          </p:cNvSpPr>
          <p:nvPr>
            <p:ph type="subTitle" idx="2"/>
          </p:nvPr>
        </p:nvSpPr>
        <p:spPr>
          <a:xfrm>
            <a:off x="3176342" y="1500589"/>
            <a:ext cx="2284800" cy="5819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>
                <a:solidFill>
                  <a:srgbClr val="92D050"/>
                </a:solidFill>
              </a:rPr>
              <a:t>Android Studio</a:t>
            </a:r>
            <a:endParaRPr dirty="0">
              <a:solidFill>
                <a:srgbClr val="92D050"/>
              </a:solidFill>
            </a:endParaRPr>
          </a:p>
        </p:txBody>
      </p:sp>
      <p:grpSp>
        <p:nvGrpSpPr>
          <p:cNvPr id="278" name="Google Shape;278;p38"/>
          <p:cNvGrpSpPr/>
          <p:nvPr/>
        </p:nvGrpSpPr>
        <p:grpSpPr>
          <a:xfrm>
            <a:off x="2926247" y="3909395"/>
            <a:ext cx="615725" cy="413575"/>
            <a:chOff x="812650" y="2122563"/>
            <a:chExt cx="615725" cy="413575"/>
          </a:xfrm>
        </p:grpSpPr>
        <p:sp>
          <p:nvSpPr>
            <p:cNvPr id="279" name="Google Shape;279;p38"/>
            <p:cNvSpPr/>
            <p:nvPr/>
          </p:nvSpPr>
          <p:spPr>
            <a:xfrm>
              <a:off x="956475" y="2161088"/>
              <a:ext cx="19250" cy="18125"/>
            </a:xfrm>
            <a:custGeom>
              <a:avLst/>
              <a:gdLst/>
              <a:ahLst/>
              <a:cxnLst/>
              <a:rect l="l" t="t" r="r" b="b"/>
              <a:pathLst>
                <a:path w="770" h="725" extrusionOk="0">
                  <a:moveTo>
                    <a:pt x="0" y="1"/>
                  </a:moveTo>
                  <a:lnTo>
                    <a:pt x="0" y="725"/>
                  </a:lnTo>
                  <a:lnTo>
                    <a:pt x="770" y="725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995025" y="2161088"/>
              <a:ext cx="19250" cy="18125"/>
            </a:xfrm>
            <a:custGeom>
              <a:avLst/>
              <a:gdLst/>
              <a:ahLst/>
              <a:cxnLst/>
              <a:rect l="l" t="t" r="r" b="b"/>
              <a:pathLst>
                <a:path w="770" h="725" extrusionOk="0">
                  <a:moveTo>
                    <a:pt x="0" y="1"/>
                  </a:moveTo>
                  <a:lnTo>
                    <a:pt x="0" y="725"/>
                  </a:lnTo>
                  <a:lnTo>
                    <a:pt x="770" y="725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1033500" y="2161088"/>
              <a:ext cx="19325" cy="18125"/>
            </a:xfrm>
            <a:custGeom>
              <a:avLst/>
              <a:gdLst/>
              <a:ahLst/>
              <a:cxnLst/>
              <a:rect l="l" t="t" r="r" b="b"/>
              <a:pathLst>
                <a:path w="773" h="725" extrusionOk="0">
                  <a:moveTo>
                    <a:pt x="0" y="1"/>
                  </a:moveTo>
                  <a:lnTo>
                    <a:pt x="0" y="725"/>
                  </a:lnTo>
                  <a:lnTo>
                    <a:pt x="773" y="725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1206900" y="2334413"/>
              <a:ext cx="19250" cy="18150"/>
            </a:xfrm>
            <a:custGeom>
              <a:avLst/>
              <a:gdLst/>
              <a:ahLst/>
              <a:cxnLst/>
              <a:rect l="l" t="t" r="r" b="b"/>
              <a:pathLst>
                <a:path w="770" h="726" extrusionOk="0">
                  <a:moveTo>
                    <a:pt x="1" y="1"/>
                  </a:moveTo>
                  <a:lnTo>
                    <a:pt x="1" y="725"/>
                  </a:lnTo>
                  <a:lnTo>
                    <a:pt x="770" y="725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8"/>
            <p:cNvSpPr/>
            <p:nvPr/>
          </p:nvSpPr>
          <p:spPr>
            <a:xfrm>
              <a:off x="1168350" y="2392213"/>
              <a:ext cx="19250" cy="18125"/>
            </a:xfrm>
            <a:custGeom>
              <a:avLst/>
              <a:gdLst/>
              <a:ahLst/>
              <a:cxnLst/>
              <a:rect l="l" t="t" r="r" b="b"/>
              <a:pathLst>
                <a:path w="770" h="725" extrusionOk="0">
                  <a:moveTo>
                    <a:pt x="1" y="0"/>
                  </a:moveTo>
                  <a:lnTo>
                    <a:pt x="1" y="724"/>
                  </a:lnTo>
                  <a:lnTo>
                    <a:pt x="770" y="724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1168350" y="2353738"/>
              <a:ext cx="19250" cy="18050"/>
            </a:xfrm>
            <a:custGeom>
              <a:avLst/>
              <a:gdLst/>
              <a:ahLst/>
              <a:cxnLst/>
              <a:rect l="l" t="t" r="r" b="b"/>
              <a:pathLst>
                <a:path w="770" h="722" extrusionOk="0">
                  <a:moveTo>
                    <a:pt x="1" y="0"/>
                  </a:moveTo>
                  <a:lnTo>
                    <a:pt x="1" y="721"/>
                  </a:lnTo>
                  <a:lnTo>
                    <a:pt x="770" y="721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1206900" y="2411513"/>
              <a:ext cx="19250" cy="18050"/>
            </a:xfrm>
            <a:custGeom>
              <a:avLst/>
              <a:gdLst/>
              <a:ahLst/>
              <a:cxnLst/>
              <a:rect l="l" t="t" r="r" b="b"/>
              <a:pathLst>
                <a:path w="770" h="722" extrusionOk="0">
                  <a:moveTo>
                    <a:pt x="1" y="1"/>
                  </a:moveTo>
                  <a:lnTo>
                    <a:pt x="1" y="722"/>
                  </a:lnTo>
                  <a:lnTo>
                    <a:pt x="770" y="722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1206900" y="2372963"/>
              <a:ext cx="19250" cy="18150"/>
            </a:xfrm>
            <a:custGeom>
              <a:avLst/>
              <a:gdLst/>
              <a:ahLst/>
              <a:cxnLst/>
              <a:rect l="l" t="t" r="r" b="b"/>
              <a:pathLst>
                <a:path w="770" h="726" extrusionOk="0">
                  <a:moveTo>
                    <a:pt x="1" y="1"/>
                  </a:moveTo>
                  <a:lnTo>
                    <a:pt x="1" y="725"/>
                  </a:lnTo>
                  <a:lnTo>
                    <a:pt x="770" y="725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1129800" y="2372963"/>
              <a:ext cx="19350" cy="18150"/>
            </a:xfrm>
            <a:custGeom>
              <a:avLst/>
              <a:gdLst/>
              <a:ahLst/>
              <a:cxnLst/>
              <a:rect l="l" t="t" r="r" b="b"/>
              <a:pathLst>
                <a:path w="774" h="726" extrusionOk="0">
                  <a:moveTo>
                    <a:pt x="1" y="1"/>
                  </a:moveTo>
                  <a:lnTo>
                    <a:pt x="1" y="725"/>
                  </a:lnTo>
                  <a:lnTo>
                    <a:pt x="773" y="725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1235775" y="2170163"/>
              <a:ext cx="154150" cy="154100"/>
            </a:xfrm>
            <a:custGeom>
              <a:avLst/>
              <a:gdLst/>
              <a:ahLst/>
              <a:cxnLst/>
              <a:rect l="l" t="t" r="r" b="b"/>
              <a:pathLst>
                <a:path w="6166" h="6164" extrusionOk="0">
                  <a:moveTo>
                    <a:pt x="3081" y="1901"/>
                  </a:moveTo>
                  <a:cubicBezTo>
                    <a:pt x="3732" y="1901"/>
                    <a:pt x="4261" y="2429"/>
                    <a:pt x="4261" y="3080"/>
                  </a:cubicBezTo>
                  <a:cubicBezTo>
                    <a:pt x="4261" y="3731"/>
                    <a:pt x="3732" y="4260"/>
                    <a:pt x="3081" y="4260"/>
                  </a:cubicBezTo>
                  <a:cubicBezTo>
                    <a:pt x="2431" y="4260"/>
                    <a:pt x="1901" y="3731"/>
                    <a:pt x="1901" y="3080"/>
                  </a:cubicBezTo>
                  <a:cubicBezTo>
                    <a:pt x="1901" y="2429"/>
                    <a:pt x="2431" y="1901"/>
                    <a:pt x="3081" y="1901"/>
                  </a:cubicBezTo>
                  <a:close/>
                  <a:moveTo>
                    <a:pt x="2723" y="0"/>
                  </a:moveTo>
                  <a:lnTo>
                    <a:pt x="2723" y="1215"/>
                  </a:lnTo>
                  <a:cubicBezTo>
                    <a:pt x="2465" y="1263"/>
                    <a:pt x="2225" y="1364"/>
                    <a:pt x="2016" y="1507"/>
                  </a:cubicBezTo>
                  <a:lnTo>
                    <a:pt x="1160" y="648"/>
                  </a:lnTo>
                  <a:lnTo>
                    <a:pt x="648" y="1159"/>
                  </a:lnTo>
                  <a:lnTo>
                    <a:pt x="1509" y="2015"/>
                  </a:lnTo>
                  <a:cubicBezTo>
                    <a:pt x="1366" y="2224"/>
                    <a:pt x="1265" y="2464"/>
                    <a:pt x="1216" y="2722"/>
                  </a:cubicBezTo>
                  <a:lnTo>
                    <a:pt x="1" y="2722"/>
                  </a:lnTo>
                  <a:lnTo>
                    <a:pt x="1" y="3443"/>
                  </a:lnTo>
                  <a:lnTo>
                    <a:pt x="1216" y="3443"/>
                  </a:lnTo>
                  <a:cubicBezTo>
                    <a:pt x="1265" y="3700"/>
                    <a:pt x="1366" y="3936"/>
                    <a:pt x="1509" y="4145"/>
                  </a:cubicBezTo>
                  <a:lnTo>
                    <a:pt x="648" y="5005"/>
                  </a:lnTo>
                  <a:lnTo>
                    <a:pt x="1160" y="5517"/>
                  </a:lnTo>
                  <a:lnTo>
                    <a:pt x="2016" y="4657"/>
                  </a:lnTo>
                  <a:cubicBezTo>
                    <a:pt x="2225" y="4800"/>
                    <a:pt x="2465" y="4900"/>
                    <a:pt x="2723" y="4949"/>
                  </a:cubicBezTo>
                  <a:lnTo>
                    <a:pt x="2723" y="6164"/>
                  </a:lnTo>
                  <a:lnTo>
                    <a:pt x="3443" y="6164"/>
                  </a:lnTo>
                  <a:lnTo>
                    <a:pt x="3443" y="4949"/>
                  </a:lnTo>
                  <a:cubicBezTo>
                    <a:pt x="3701" y="4900"/>
                    <a:pt x="3938" y="4800"/>
                    <a:pt x="4147" y="4657"/>
                  </a:cubicBezTo>
                  <a:lnTo>
                    <a:pt x="5006" y="5517"/>
                  </a:lnTo>
                  <a:lnTo>
                    <a:pt x="5518" y="5005"/>
                  </a:lnTo>
                  <a:lnTo>
                    <a:pt x="4658" y="4145"/>
                  </a:lnTo>
                  <a:cubicBezTo>
                    <a:pt x="4801" y="3936"/>
                    <a:pt x="4902" y="3700"/>
                    <a:pt x="4950" y="3443"/>
                  </a:cubicBezTo>
                  <a:lnTo>
                    <a:pt x="6165" y="3443"/>
                  </a:lnTo>
                  <a:lnTo>
                    <a:pt x="6165" y="2722"/>
                  </a:lnTo>
                  <a:lnTo>
                    <a:pt x="4950" y="2722"/>
                  </a:lnTo>
                  <a:cubicBezTo>
                    <a:pt x="4902" y="2464"/>
                    <a:pt x="4801" y="2224"/>
                    <a:pt x="4658" y="2015"/>
                  </a:cubicBezTo>
                  <a:lnTo>
                    <a:pt x="5518" y="1159"/>
                  </a:lnTo>
                  <a:lnTo>
                    <a:pt x="5006" y="648"/>
                  </a:lnTo>
                  <a:lnTo>
                    <a:pt x="4147" y="1507"/>
                  </a:lnTo>
                  <a:cubicBezTo>
                    <a:pt x="3938" y="1364"/>
                    <a:pt x="3701" y="1263"/>
                    <a:pt x="3443" y="1215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8"/>
            <p:cNvSpPr/>
            <p:nvPr/>
          </p:nvSpPr>
          <p:spPr>
            <a:xfrm>
              <a:off x="1303225" y="2238188"/>
              <a:ext cx="19250" cy="18050"/>
            </a:xfrm>
            <a:custGeom>
              <a:avLst/>
              <a:gdLst/>
              <a:ahLst/>
              <a:cxnLst/>
              <a:rect l="l" t="t" r="r" b="b"/>
              <a:pathLst>
                <a:path w="770" h="722" extrusionOk="0">
                  <a:moveTo>
                    <a:pt x="1" y="1"/>
                  </a:moveTo>
                  <a:lnTo>
                    <a:pt x="1" y="722"/>
                  </a:lnTo>
                  <a:lnTo>
                    <a:pt x="769" y="722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8"/>
            <p:cNvSpPr/>
            <p:nvPr/>
          </p:nvSpPr>
          <p:spPr>
            <a:xfrm>
              <a:off x="1274325" y="2382038"/>
              <a:ext cx="154050" cy="154100"/>
            </a:xfrm>
            <a:custGeom>
              <a:avLst/>
              <a:gdLst/>
              <a:ahLst/>
              <a:cxnLst/>
              <a:rect l="l" t="t" r="r" b="b"/>
              <a:pathLst>
                <a:path w="6162" h="6164" extrusionOk="0">
                  <a:moveTo>
                    <a:pt x="3081" y="1901"/>
                  </a:moveTo>
                  <a:cubicBezTo>
                    <a:pt x="3732" y="1901"/>
                    <a:pt x="4261" y="2429"/>
                    <a:pt x="4261" y="3080"/>
                  </a:cubicBezTo>
                  <a:cubicBezTo>
                    <a:pt x="4261" y="3731"/>
                    <a:pt x="3732" y="4260"/>
                    <a:pt x="3081" y="4260"/>
                  </a:cubicBezTo>
                  <a:cubicBezTo>
                    <a:pt x="2431" y="4260"/>
                    <a:pt x="1901" y="3731"/>
                    <a:pt x="1901" y="3080"/>
                  </a:cubicBezTo>
                  <a:cubicBezTo>
                    <a:pt x="1901" y="2429"/>
                    <a:pt x="2431" y="1901"/>
                    <a:pt x="3081" y="1901"/>
                  </a:cubicBezTo>
                  <a:close/>
                  <a:moveTo>
                    <a:pt x="2719" y="0"/>
                  </a:moveTo>
                  <a:lnTo>
                    <a:pt x="2719" y="1215"/>
                  </a:lnTo>
                  <a:cubicBezTo>
                    <a:pt x="2465" y="1263"/>
                    <a:pt x="2225" y="1364"/>
                    <a:pt x="2016" y="1507"/>
                  </a:cubicBezTo>
                  <a:lnTo>
                    <a:pt x="1157" y="648"/>
                  </a:lnTo>
                  <a:lnTo>
                    <a:pt x="648" y="1159"/>
                  </a:lnTo>
                  <a:lnTo>
                    <a:pt x="1504" y="2015"/>
                  </a:lnTo>
                  <a:cubicBezTo>
                    <a:pt x="1366" y="2224"/>
                    <a:pt x="1265" y="2465"/>
                    <a:pt x="1215" y="2722"/>
                  </a:cubicBezTo>
                  <a:lnTo>
                    <a:pt x="1" y="2722"/>
                  </a:lnTo>
                  <a:lnTo>
                    <a:pt x="1" y="3442"/>
                  </a:lnTo>
                  <a:lnTo>
                    <a:pt x="1215" y="3442"/>
                  </a:lnTo>
                  <a:cubicBezTo>
                    <a:pt x="1265" y="3700"/>
                    <a:pt x="1366" y="3936"/>
                    <a:pt x="1504" y="4144"/>
                  </a:cubicBezTo>
                  <a:lnTo>
                    <a:pt x="648" y="5004"/>
                  </a:lnTo>
                  <a:lnTo>
                    <a:pt x="1157" y="5516"/>
                  </a:lnTo>
                  <a:lnTo>
                    <a:pt x="2016" y="4656"/>
                  </a:lnTo>
                  <a:cubicBezTo>
                    <a:pt x="2225" y="4798"/>
                    <a:pt x="2465" y="4899"/>
                    <a:pt x="2719" y="4949"/>
                  </a:cubicBezTo>
                  <a:lnTo>
                    <a:pt x="2719" y="6163"/>
                  </a:lnTo>
                  <a:lnTo>
                    <a:pt x="3443" y="6163"/>
                  </a:lnTo>
                  <a:lnTo>
                    <a:pt x="3443" y="4949"/>
                  </a:lnTo>
                  <a:cubicBezTo>
                    <a:pt x="3697" y="4899"/>
                    <a:pt x="3938" y="4798"/>
                    <a:pt x="4146" y="4656"/>
                  </a:cubicBezTo>
                  <a:lnTo>
                    <a:pt x="5006" y="5516"/>
                  </a:lnTo>
                  <a:lnTo>
                    <a:pt x="5514" y="5004"/>
                  </a:lnTo>
                  <a:lnTo>
                    <a:pt x="4658" y="4144"/>
                  </a:lnTo>
                  <a:cubicBezTo>
                    <a:pt x="4797" y="3936"/>
                    <a:pt x="4898" y="3700"/>
                    <a:pt x="4947" y="3442"/>
                  </a:cubicBezTo>
                  <a:lnTo>
                    <a:pt x="6161" y="3442"/>
                  </a:lnTo>
                  <a:lnTo>
                    <a:pt x="6161" y="2722"/>
                  </a:lnTo>
                  <a:lnTo>
                    <a:pt x="4947" y="2722"/>
                  </a:lnTo>
                  <a:cubicBezTo>
                    <a:pt x="4898" y="2465"/>
                    <a:pt x="4797" y="2224"/>
                    <a:pt x="4658" y="2015"/>
                  </a:cubicBezTo>
                  <a:lnTo>
                    <a:pt x="5514" y="1159"/>
                  </a:lnTo>
                  <a:lnTo>
                    <a:pt x="5006" y="648"/>
                  </a:lnTo>
                  <a:lnTo>
                    <a:pt x="4146" y="1507"/>
                  </a:lnTo>
                  <a:cubicBezTo>
                    <a:pt x="3938" y="1364"/>
                    <a:pt x="3697" y="1263"/>
                    <a:pt x="3443" y="1215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8"/>
            <p:cNvSpPr/>
            <p:nvPr/>
          </p:nvSpPr>
          <p:spPr>
            <a:xfrm>
              <a:off x="1341675" y="2450063"/>
              <a:ext cx="19350" cy="18025"/>
            </a:xfrm>
            <a:custGeom>
              <a:avLst/>
              <a:gdLst/>
              <a:ahLst/>
              <a:cxnLst/>
              <a:rect l="l" t="t" r="r" b="b"/>
              <a:pathLst>
                <a:path w="774" h="721" extrusionOk="0">
                  <a:moveTo>
                    <a:pt x="1" y="1"/>
                  </a:moveTo>
                  <a:lnTo>
                    <a:pt x="1" y="721"/>
                  </a:lnTo>
                  <a:lnTo>
                    <a:pt x="773" y="721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8"/>
            <p:cNvSpPr/>
            <p:nvPr/>
          </p:nvSpPr>
          <p:spPr>
            <a:xfrm>
              <a:off x="812650" y="2122563"/>
              <a:ext cx="326250" cy="413575"/>
            </a:xfrm>
            <a:custGeom>
              <a:avLst/>
              <a:gdLst/>
              <a:ahLst/>
              <a:cxnLst/>
              <a:rect l="l" t="t" r="r" b="b"/>
              <a:pathLst>
                <a:path w="13050" h="16543" extrusionOk="0">
                  <a:moveTo>
                    <a:pt x="3443" y="1"/>
                  </a:moveTo>
                  <a:cubicBezTo>
                    <a:pt x="1543" y="1"/>
                    <a:pt x="1" y="1546"/>
                    <a:pt x="1" y="3446"/>
                  </a:cubicBezTo>
                  <a:lnTo>
                    <a:pt x="1" y="5371"/>
                  </a:lnTo>
                  <a:lnTo>
                    <a:pt x="721" y="5371"/>
                  </a:lnTo>
                  <a:lnTo>
                    <a:pt x="721" y="3446"/>
                  </a:lnTo>
                  <a:cubicBezTo>
                    <a:pt x="721" y="1946"/>
                    <a:pt x="1943" y="724"/>
                    <a:pt x="3443" y="724"/>
                  </a:cubicBezTo>
                  <a:lnTo>
                    <a:pt x="12328" y="724"/>
                  </a:lnTo>
                  <a:lnTo>
                    <a:pt x="12328" y="1755"/>
                  </a:lnTo>
                  <a:lnTo>
                    <a:pt x="10999" y="3084"/>
                  </a:lnTo>
                  <a:lnTo>
                    <a:pt x="4237" y="3084"/>
                  </a:lnTo>
                  <a:lnTo>
                    <a:pt x="4237" y="5781"/>
                  </a:lnTo>
                  <a:lnTo>
                    <a:pt x="2695" y="5781"/>
                  </a:lnTo>
                  <a:lnTo>
                    <a:pt x="2695" y="7832"/>
                  </a:lnTo>
                  <a:lnTo>
                    <a:pt x="3853" y="8987"/>
                  </a:lnTo>
                  <a:lnTo>
                    <a:pt x="3853" y="10616"/>
                  </a:lnTo>
                  <a:lnTo>
                    <a:pt x="3056" y="11409"/>
                  </a:lnTo>
                  <a:lnTo>
                    <a:pt x="721" y="9074"/>
                  </a:lnTo>
                  <a:lnTo>
                    <a:pt x="721" y="6140"/>
                  </a:lnTo>
                  <a:lnTo>
                    <a:pt x="1" y="6140"/>
                  </a:lnTo>
                  <a:lnTo>
                    <a:pt x="1" y="9373"/>
                  </a:lnTo>
                  <a:lnTo>
                    <a:pt x="2695" y="12071"/>
                  </a:lnTo>
                  <a:lnTo>
                    <a:pt x="2695" y="16542"/>
                  </a:lnTo>
                  <a:lnTo>
                    <a:pt x="3419" y="16542"/>
                  </a:lnTo>
                  <a:lnTo>
                    <a:pt x="3419" y="12071"/>
                  </a:lnTo>
                  <a:lnTo>
                    <a:pt x="4574" y="10911"/>
                  </a:lnTo>
                  <a:lnTo>
                    <a:pt x="4574" y="8688"/>
                  </a:lnTo>
                  <a:lnTo>
                    <a:pt x="3419" y="7532"/>
                  </a:lnTo>
                  <a:lnTo>
                    <a:pt x="3419" y="6502"/>
                  </a:lnTo>
                  <a:lnTo>
                    <a:pt x="4960" y="6502"/>
                  </a:lnTo>
                  <a:lnTo>
                    <a:pt x="4960" y="3805"/>
                  </a:lnTo>
                  <a:lnTo>
                    <a:pt x="10786" y="3805"/>
                  </a:lnTo>
                  <a:lnTo>
                    <a:pt x="10786" y="5906"/>
                  </a:lnTo>
                  <a:lnTo>
                    <a:pt x="12328" y="7445"/>
                  </a:lnTo>
                  <a:lnTo>
                    <a:pt x="12328" y="7706"/>
                  </a:lnTo>
                  <a:lnTo>
                    <a:pt x="10786" y="7706"/>
                  </a:lnTo>
                  <a:lnTo>
                    <a:pt x="10786" y="8475"/>
                  </a:lnTo>
                  <a:lnTo>
                    <a:pt x="9220" y="8475"/>
                  </a:lnTo>
                  <a:cubicBezTo>
                    <a:pt x="8810" y="8475"/>
                    <a:pt x="8476" y="8813"/>
                    <a:pt x="8476" y="9223"/>
                  </a:cubicBezTo>
                  <a:lnTo>
                    <a:pt x="8476" y="11535"/>
                  </a:lnTo>
                  <a:cubicBezTo>
                    <a:pt x="8476" y="11946"/>
                    <a:pt x="8810" y="12280"/>
                    <a:pt x="9220" y="12280"/>
                  </a:cubicBezTo>
                  <a:lnTo>
                    <a:pt x="10786" y="12280"/>
                  </a:lnTo>
                  <a:lnTo>
                    <a:pt x="10786" y="12690"/>
                  </a:lnTo>
                  <a:cubicBezTo>
                    <a:pt x="10786" y="13407"/>
                    <a:pt x="10171" y="13870"/>
                    <a:pt x="9220" y="13870"/>
                  </a:cubicBezTo>
                  <a:lnTo>
                    <a:pt x="5368" y="13870"/>
                  </a:lnTo>
                  <a:lnTo>
                    <a:pt x="5368" y="14589"/>
                  </a:lnTo>
                  <a:lnTo>
                    <a:pt x="6547" y="14589"/>
                  </a:lnTo>
                  <a:lnTo>
                    <a:pt x="6547" y="16542"/>
                  </a:lnTo>
                  <a:lnTo>
                    <a:pt x="7271" y="16542"/>
                  </a:lnTo>
                  <a:lnTo>
                    <a:pt x="7271" y="14589"/>
                  </a:lnTo>
                  <a:lnTo>
                    <a:pt x="9220" y="14589"/>
                  </a:lnTo>
                  <a:cubicBezTo>
                    <a:pt x="10567" y="14589"/>
                    <a:pt x="11507" y="13811"/>
                    <a:pt x="11507" y="12690"/>
                  </a:cubicBezTo>
                  <a:lnTo>
                    <a:pt x="11507" y="11559"/>
                  </a:lnTo>
                  <a:lnTo>
                    <a:pt x="9220" y="11559"/>
                  </a:lnTo>
                  <a:cubicBezTo>
                    <a:pt x="9207" y="11559"/>
                    <a:pt x="9196" y="11549"/>
                    <a:pt x="9196" y="11535"/>
                  </a:cubicBezTo>
                  <a:lnTo>
                    <a:pt x="9196" y="9223"/>
                  </a:lnTo>
                  <a:cubicBezTo>
                    <a:pt x="9196" y="9210"/>
                    <a:pt x="9207" y="9199"/>
                    <a:pt x="9220" y="9199"/>
                  </a:cubicBezTo>
                  <a:lnTo>
                    <a:pt x="11507" y="9199"/>
                  </a:lnTo>
                  <a:lnTo>
                    <a:pt x="11507" y="8426"/>
                  </a:lnTo>
                  <a:lnTo>
                    <a:pt x="13049" y="8426"/>
                  </a:lnTo>
                  <a:lnTo>
                    <a:pt x="13049" y="7146"/>
                  </a:lnTo>
                  <a:lnTo>
                    <a:pt x="11507" y="5607"/>
                  </a:lnTo>
                  <a:lnTo>
                    <a:pt x="11507" y="3596"/>
                  </a:lnTo>
                  <a:lnTo>
                    <a:pt x="13049" y="2054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8"/>
            <p:cNvSpPr/>
            <p:nvPr/>
          </p:nvSpPr>
          <p:spPr>
            <a:xfrm>
              <a:off x="995025" y="2240813"/>
              <a:ext cx="47525" cy="53950"/>
            </a:xfrm>
            <a:custGeom>
              <a:avLst/>
              <a:gdLst/>
              <a:ahLst/>
              <a:cxnLst/>
              <a:rect l="l" t="t" r="r" b="b"/>
              <a:pathLst>
                <a:path w="1901" h="2158" extrusionOk="0">
                  <a:moveTo>
                    <a:pt x="641" y="0"/>
                  </a:moveTo>
                  <a:lnTo>
                    <a:pt x="129" y="512"/>
                  </a:lnTo>
                  <a:lnTo>
                    <a:pt x="1055" y="1434"/>
                  </a:lnTo>
                  <a:lnTo>
                    <a:pt x="0" y="1434"/>
                  </a:lnTo>
                  <a:lnTo>
                    <a:pt x="0" y="2158"/>
                  </a:lnTo>
                  <a:lnTo>
                    <a:pt x="1901" y="2158"/>
                  </a:lnTo>
                  <a:lnTo>
                    <a:pt x="1901" y="1260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4" name="Google Shape;294;p38"/>
          <p:cNvGrpSpPr/>
          <p:nvPr/>
        </p:nvGrpSpPr>
        <p:grpSpPr>
          <a:xfrm>
            <a:off x="46742" y="2190386"/>
            <a:ext cx="441875" cy="615800"/>
            <a:chOff x="1829075" y="1183975"/>
            <a:chExt cx="441875" cy="615800"/>
          </a:xfrm>
        </p:grpSpPr>
        <p:sp>
          <p:nvSpPr>
            <p:cNvPr id="295" name="Google Shape;295;p38"/>
            <p:cNvSpPr/>
            <p:nvPr/>
          </p:nvSpPr>
          <p:spPr>
            <a:xfrm>
              <a:off x="1972975" y="1424750"/>
              <a:ext cx="19250" cy="18125"/>
            </a:xfrm>
            <a:custGeom>
              <a:avLst/>
              <a:gdLst/>
              <a:ahLst/>
              <a:cxnLst/>
              <a:rect l="l" t="t" r="r" b="b"/>
              <a:pathLst>
                <a:path w="770" h="725" extrusionOk="0">
                  <a:moveTo>
                    <a:pt x="1" y="0"/>
                  </a:moveTo>
                  <a:lnTo>
                    <a:pt x="1" y="724"/>
                  </a:lnTo>
                  <a:lnTo>
                    <a:pt x="770" y="724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8"/>
            <p:cNvSpPr/>
            <p:nvPr/>
          </p:nvSpPr>
          <p:spPr>
            <a:xfrm>
              <a:off x="2011450" y="1424750"/>
              <a:ext cx="19325" cy="18125"/>
            </a:xfrm>
            <a:custGeom>
              <a:avLst/>
              <a:gdLst/>
              <a:ahLst/>
              <a:cxnLst/>
              <a:rect l="l" t="t" r="r" b="b"/>
              <a:pathLst>
                <a:path w="773" h="725" extrusionOk="0">
                  <a:moveTo>
                    <a:pt x="0" y="0"/>
                  </a:moveTo>
                  <a:lnTo>
                    <a:pt x="0" y="724"/>
                  </a:lnTo>
                  <a:lnTo>
                    <a:pt x="773" y="724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2050000" y="1424750"/>
              <a:ext cx="19250" cy="18125"/>
            </a:xfrm>
            <a:custGeom>
              <a:avLst/>
              <a:gdLst/>
              <a:ahLst/>
              <a:cxnLst/>
              <a:rect l="l" t="t" r="r" b="b"/>
              <a:pathLst>
                <a:path w="770" h="725" extrusionOk="0">
                  <a:moveTo>
                    <a:pt x="0" y="0"/>
                  </a:moveTo>
                  <a:lnTo>
                    <a:pt x="0" y="724"/>
                  </a:lnTo>
                  <a:lnTo>
                    <a:pt x="770" y="724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1829075" y="1386200"/>
              <a:ext cx="326325" cy="413575"/>
            </a:xfrm>
            <a:custGeom>
              <a:avLst/>
              <a:gdLst/>
              <a:ahLst/>
              <a:cxnLst/>
              <a:rect l="l" t="t" r="r" b="b"/>
              <a:pathLst>
                <a:path w="13053" h="16543" extrusionOk="0">
                  <a:moveTo>
                    <a:pt x="3446" y="0"/>
                  </a:moveTo>
                  <a:cubicBezTo>
                    <a:pt x="1546" y="0"/>
                    <a:pt x="0" y="1545"/>
                    <a:pt x="0" y="3446"/>
                  </a:cubicBezTo>
                  <a:lnTo>
                    <a:pt x="0" y="5370"/>
                  </a:lnTo>
                  <a:lnTo>
                    <a:pt x="724" y="5370"/>
                  </a:lnTo>
                  <a:lnTo>
                    <a:pt x="724" y="3446"/>
                  </a:lnTo>
                  <a:cubicBezTo>
                    <a:pt x="724" y="1945"/>
                    <a:pt x="1946" y="724"/>
                    <a:pt x="3446" y="724"/>
                  </a:cubicBezTo>
                  <a:lnTo>
                    <a:pt x="12328" y="724"/>
                  </a:lnTo>
                  <a:lnTo>
                    <a:pt x="12328" y="1754"/>
                  </a:lnTo>
                  <a:lnTo>
                    <a:pt x="10998" y="3084"/>
                  </a:lnTo>
                  <a:lnTo>
                    <a:pt x="4240" y="3084"/>
                  </a:lnTo>
                  <a:lnTo>
                    <a:pt x="4240" y="5781"/>
                  </a:lnTo>
                  <a:lnTo>
                    <a:pt x="2698" y="5781"/>
                  </a:lnTo>
                  <a:lnTo>
                    <a:pt x="2698" y="7831"/>
                  </a:lnTo>
                  <a:lnTo>
                    <a:pt x="3853" y="8987"/>
                  </a:lnTo>
                  <a:lnTo>
                    <a:pt x="3853" y="10616"/>
                  </a:lnTo>
                  <a:lnTo>
                    <a:pt x="3059" y="11410"/>
                  </a:lnTo>
                  <a:lnTo>
                    <a:pt x="724" y="9074"/>
                  </a:lnTo>
                  <a:lnTo>
                    <a:pt x="724" y="6140"/>
                  </a:lnTo>
                  <a:lnTo>
                    <a:pt x="0" y="6140"/>
                  </a:lnTo>
                  <a:lnTo>
                    <a:pt x="0" y="9373"/>
                  </a:lnTo>
                  <a:lnTo>
                    <a:pt x="2698" y="12070"/>
                  </a:lnTo>
                  <a:lnTo>
                    <a:pt x="2698" y="16543"/>
                  </a:lnTo>
                  <a:lnTo>
                    <a:pt x="3421" y="16543"/>
                  </a:lnTo>
                  <a:lnTo>
                    <a:pt x="3421" y="12070"/>
                  </a:lnTo>
                  <a:lnTo>
                    <a:pt x="4577" y="10912"/>
                  </a:lnTo>
                  <a:lnTo>
                    <a:pt x="4577" y="8687"/>
                  </a:lnTo>
                  <a:lnTo>
                    <a:pt x="3421" y="7532"/>
                  </a:lnTo>
                  <a:lnTo>
                    <a:pt x="3421" y="6502"/>
                  </a:lnTo>
                  <a:lnTo>
                    <a:pt x="4960" y="6502"/>
                  </a:lnTo>
                  <a:lnTo>
                    <a:pt x="4960" y="3804"/>
                  </a:lnTo>
                  <a:lnTo>
                    <a:pt x="10786" y="3804"/>
                  </a:lnTo>
                  <a:lnTo>
                    <a:pt x="10786" y="5907"/>
                  </a:lnTo>
                  <a:lnTo>
                    <a:pt x="12328" y="7445"/>
                  </a:lnTo>
                  <a:lnTo>
                    <a:pt x="12328" y="7706"/>
                  </a:lnTo>
                  <a:lnTo>
                    <a:pt x="10786" y="7706"/>
                  </a:lnTo>
                  <a:lnTo>
                    <a:pt x="10786" y="9248"/>
                  </a:lnTo>
                  <a:lnTo>
                    <a:pt x="8688" y="9248"/>
                  </a:lnTo>
                  <a:lnTo>
                    <a:pt x="7706" y="10229"/>
                  </a:lnTo>
                  <a:lnTo>
                    <a:pt x="7706" y="11510"/>
                  </a:lnTo>
                  <a:lnTo>
                    <a:pt x="10786" y="11510"/>
                  </a:lnTo>
                  <a:lnTo>
                    <a:pt x="10786" y="12690"/>
                  </a:lnTo>
                  <a:cubicBezTo>
                    <a:pt x="10786" y="13407"/>
                    <a:pt x="10174" y="13870"/>
                    <a:pt x="9223" y="13870"/>
                  </a:cubicBezTo>
                  <a:lnTo>
                    <a:pt x="5371" y="13870"/>
                  </a:lnTo>
                  <a:lnTo>
                    <a:pt x="5371" y="14591"/>
                  </a:lnTo>
                  <a:lnTo>
                    <a:pt x="6550" y="14591"/>
                  </a:lnTo>
                  <a:lnTo>
                    <a:pt x="6550" y="16543"/>
                  </a:lnTo>
                  <a:lnTo>
                    <a:pt x="7271" y="16543"/>
                  </a:lnTo>
                  <a:lnTo>
                    <a:pt x="7271" y="14591"/>
                  </a:lnTo>
                  <a:lnTo>
                    <a:pt x="9223" y="14591"/>
                  </a:lnTo>
                  <a:cubicBezTo>
                    <a:pt x="10571" y="14591"/>
                    <a:pt x="11510" y="13811"/>
                    <a:pt x="11510" y="12690"/>
                  </a:cubicBezTo>
                  <a:lnTo>
                    <a:pt x="11510" y="10786"/>
                  </a:lnTo>
                  <a:lnTo>
                    <a:pt x="8426" y="10786"/>
                  </a:lnTo>
                  <a:lnTo>
                    <a:pt x="8426" y="10528"/>
                  </a:lnTo>
                  <a:lnTo>
                    <a:pt x="8987" y="9969"/>
                  </a:lnTo>
                  <a:lnTo>
                    <a:pt x="11510" y="9969"/>
                  </a:lnTo>
                  <a:lnTo>
                    <a:pt x="11510" y="8427"/>
                  </a:lnTo>
                  <a:lnTo>
                    <a:pt x="13052" y="8427"/>
                  </a:lnTo>
                  <a:lnTo>
                    <a:pt x="13052" y="7145"/>
                  </a:lnTo>
                  <a:lnTo>
                    <a:pt x="11510" y="5608"/>
                  </a:lnTo>
                  <a:lnTo>
                    <a:pt x="11510" y="3595"/>
                  </a:lnTo>
                  <a:lnTo>
                    <a:pt x="13052" y="2054"/>
                  </a:lnTo>
                  <a:lnTo>
                    <a:pt x="130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2001875" y="1521075"/>
              <a:ext cx="66850" cy="53950"/>
            </a:xfrm>
            <a:custGeom>
              <a:avLst/>
              <a:gdLst/>
              <a:ahLst/>
              <a:cxnLst/>
              <a:rect l="l" t="t" r="r" b="b"/>
              <a:pathLst>
                <a:path w="2674" h="2158" extrusionOk="0">
                  <a:moveTo>
                    <a:pt x="1" y="0"/>
                  </a:moveTo>
                  <a:lnTo>
                    <a:pt x="1" y="720"/>
                  </a:lnTo>
                  <a:lnTo>
                    <a:pt x="1949" y="720"/>
                  </a:lnTo>
                  <a:lnTo>
                    <a:pt x="1949" y="982"/>
                  </a:lnTo>
                  <a:lnTo>
                    <a:pt x="1285" y="1646"/>
                  </a:lnTo>
                  <a:lnTo>
                    <a:pt x="1797" y="2158"/>
                  </a:lnTo>
                  <a:lnTo>
                    <a:pt x="2674" y="1281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>
              <a:off x="2175825" y="1183975"/>
              <a:ext cx="95125" cy="364800"/>
            </a:xfrm>
            <a:custGeom>
              <a:avLst/>
              <a:gdLst/>
              <a:ahLst/>
              <a:cxnLst/>
              <a:rect l="l" t="t" r="r" b="b"/>
              <a:pathLst>
                <a:path w="3805" h="14592" extrusionOk="0">
                  <a:moveTo>
                    <a:pt x="3056" y="725"/>
                  </a:moveTo>
                  <a:cubicBezTo>
                    <a:pt x="3070" y="725"/>
                    <a:pt x="3080" y="735"/>
                    <a:pt x="3080" y="746"/>
                  </a:cubicBezTo>
                  <a:lnTo>
                    <a:pt x="3080" y="2312"/>
                  </a:lnTo>
                  <a:lnTo>
                    <a:pt x="720" y="2312"/>
                  </a:lnTo>
                  <a:lnTo>
                    <a:pt x="720" y="746"/>
                  </a:lnTo>
                  <a:cubicBezTo>
                    <a:pt x="720" y="735"/>
                    <a:pt x="734" y="725"/>
                    <a:pt x="744" y="725"/>
                  </a:cubicBezTo>
                  <a:close/>
                  <a:moveTo>
                    <a:pt x="2311" y="13049"/>
                  </a:moveTo>
                  <a:lnTo>
                    <a:pt x="2311" y="13459"/>
                  </a:lnTo>
                  <a:cubicBezTo>
                    <a:pt x="2311" y="13686"/>
                    <a:pt x="2127" y="13870"/>
                    <a:pt x="1900" y="13870"/>
                  </a:cubicBezTo>
                  <a:cubicBezTo>
                    <a:pt x="1677" y="13870"/>
                    <a:pt x="1493" y="13686"/>
                    <a:pt x="1493" y="13459"/>
                  </a:cubicBezTo>
                  <a:lnTo>
                    <a:pt x="1493" y="13049"/>
                  </a:lnTo>
                  <a:close/>
                  <a:moveTo>
                    <a:pt x="744" y="1"/>
                  </a:moveTo>
                  <a:cubicBezTo>
                    <a:pt x="334" y="1"/>
                    <a:pt x="0" y="335"/>
                    <a:pt x="0" y="746"/>
                  </a:cubicBezTo>
                  <a:lnTo>
                    <a:pt x="0" y="4985"/>
                  </a:lnTo>
                  <a:lnTo>
                    <a:pt x="720" y="4985"/>
                  </a:lnTo>
                  <a:lnTo>
                    <a:pt x="720" y="3035"/>
                  </a:lnTo>
                  <a:lnTo>
                    <a:pt x="3080" y="3035"/>
                  </a:lnTo>
                  <a:lnTo>
                    <a:pt x="3080" y="3853"/>
                  </a:lnTo>
                  <a:lnTo>
                    <a:pt x="1900" y="3853"/>
                  </a:lnTo>
                  <a:lnTo>
                    <a:pt x="1900" y="4574"/>
                  </a:lnTo>
                  <a:lnTo>
                    <a:pt x="3080" y="4574"/>
                  </a:lnTo>
                  <a:lnTo>
                    <a:pt x="3080" y="5395"/>
                  </a:lnTo>
                  <a:lnTo>
                    <a:pt x="1900" y="5395"/>
                  </a:lnTo>
                  <a:lnTo>
                    <a:pt x="1900" y="6116"/>
                  </a:lnTo>
                  <a:lnTo>
                    <a:pt x="3080" y="6116"/>
                  </a:lnTo>
                  <a:lnTo>
                    <a:pt x="3080" y="6934"/>
                  </a:lnTo>
                  <a:lnTo>
                    <a:pt x="1900" y="6934"/>
                  </a:lnTo>
                  <a:lnTo>
                    <a:pt x="1900" y="7658"/>
                  </a:lnTo>
                  <a:lnTo>
                    <a:pt x="3080" y="7658"/>
                  </a:lnTo>
                  <a:lnTo>
                    <a:pt x="3080" y="8476"/>
                  </a:lnTo>
                  <a:lnTo>
                    <a:pt x="1900" y="8476"/>
                  </a:lnTo>
                  <a:lnTo>
                    <a:pt x="1900" y="9199"/>
                  </a:lnTo>
                  <a:lnTo>
                    <a:pt x="3080" y="9199"/>
                  </a:lnTo>
                  <a:lnTo>
                    <a:pt x="3080" y="9457"/>
                  </a:lnTo>
                  <a:lnTo>
                    <a:pt x="2311" y="10230"/>
                  </a:lnTo>
                  <a:lnTo>
                    <a:pt x="2311" y="12328"/>
                  </a:lnTo>
                  <a:lnTo>
                    <a:pt x="1493" y="12328"/>
                  </a:lnTo>
                  <a:lnTo>
                    <a:pt x="1493" y="10230"/>
                  </a:lnTo>
                  <a:lnTo>
                    <a:pt x="720" y="9457"/>
                  </a:lnTo>
                  <a:lnTo>
                    <a:pt x="720" y="5753"/>
                  </a:lnTo>
                  <a:lnTo>
                    <a:pt x="0" y="5753"/>
                  </a:lnTo>
                  <a:lnTo>
                    <a:pt x="0" y="9756"/>
                  </a:lnTo>
                  <a:lnTo>
                    <a:pt x="769" y="10526"/>
                  </a:lnTo>
                  <a:lnTo>
                    <a:pt x="769" y="13459"/>
                  </a:lnTo>
                  <a:cubicBezTo>
                    <a:pt x="769" y="14082"/>
                    <a:pt x="1277" y="14591"/>
                    <a:pt x="1900" y="14591"/>
                  </a:cubicBezTo>
                  <a:cubicBezTo>
                    <a:pt x="2527" y="14591"/>
                    <a:pt x="3031" y="14082"/>
                    <a:pt x="3031" y="13459"/>
                  </a:cubicBezTo>
                  <a:lnTo>
                    <a:pt x="3031" y="10526"/>
                  </a:lnTo>
                  <a:lnTo>
                    <a:pt x="3804" y="9756"/>
                  </a:lnTo>
                  <a:lnTo>
                    <a:pt x="3804" y="746"/>
                  </a:lnTo>
                  <a:cubicBezTo>
                    <a:pt x="3804" y="335"/>
                    <a:pt x="3470" y="1"/>
                    <a:pt x="3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EEDB11B1-537D-4E5E-85C5-A21E6D6E445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82045" y="1403644"/>
            <a:ext cx="2718986" cy="775800"/>
          </a:xfrm>
        </p:spPr>
        <p:txBody>
          <a:bodyPr/>
          <a:lstStyle/>
          <a:p>
            <a:r>
              <a:rPr lang="en-IN" sz="2000" dirty="0">
                <a:solidFill>
                  <a:srgbClr val="FFFF00"/>
                </a:solidFill>
              </a:rPr>
              <a:t>Bluetooth IR Thermal Camera</a:t>
            </a:r>
          </a:p>
        </p:txBody>
      </p:sp>
      <p:sp>
        <p:nvSpPr>
          <p:cNvPr id="40" name="Google Shape;277;p38">
            <a:extLst>
              <a:ext uri="{FF2B5EF4-FFF2-40B4-BE49-F238E27FC236}">
                <a16:creationId xmlns:a16="http://schemas.microsoft.com/office/drawing/2014/main" id="{F4FC241A-6E6A-4AA9-A2B9-20DACC4DDB4B}"/>
              </a:ext>
            </a:extLst>
          </p:cNvPr>
          <p:cNvSpPr txBox="1">
            <a:spLocks/>
          </p:cNvSpPr>
          <p:nvPr/>
        </p:nvSpPr>
        <p:spPr>
          <a:xfrm>
            <a:off x="3429600" y="3273071"/>
            <a:ext cx="2284800" cy="58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IN" dirty="0">
                <a:solidFill>
                  <a:srgbClr val="92D050"/>
                </a:solidFill>
              </a:rPr>
              <a:t>AI Based Device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41" name="Google Shape;277;p38">
            <a:extLst>
              <a:ext uri="{FF2B5EF4-FFF2-40B4-BE49-F238E27FC236}">
                <a16:creationId xmlns:a16="http://schemas.microsoft.com/office/drawing/2014/main" id="{F0B7C406-5D8E-4E25-9CAF-F379BAF7439A}"/>
              </a:ext>
            </a:extLst>
          </p:cNvPr>
          <p:cNvSpPr txBox="1">
            <a:spLocks/>
          </p:cNvSpPr>
          <p:nvPr/>
        </p:nvSpPr>
        <p:spPr>
          <a:xfrm>
            <a:off x="3473297" y="3718155"/>
            <a:ext cx="2343547" cy="1205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None/>
              <a:defRPr sz="1800" b="0" i="0" u="none" strike="noStrike" cap="none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pPr marL="0" lvl="0" indent="0">
              <a:spcAft>
                <a:spcPts val="1600"/>
              </a:spcAft>
            </a:pPr>
            <a:r>
              <a:rPr lang="en-US" sz="1400" dirty="0"/>
              <a:t>By using neural computer engines.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8A227C-77DA-4F3A-A605-8C15ED344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150" y="1311349"/>
            <a:ext cx="7703700" cy="4274289"/>
          </a:xfrm>
        </p:spPr>
        <p:txBody>
          <a:bodyPr/>
          <a:lstStyle/>
          <a:p>
            <a:r>
              <a:rPr lang="en-IN" sz="1600" b="1" dirty="0"/>
              <a:t>In-built implemented device for cough detection in ANDROID development:-</a:t>
            </a:r>
            <a:endParaRPr lang="en-IN" sz="1600" dirty="0"/>
          </a:p>
          <a:p>
            <a:r>
              <a:rPr lang="en-IN" sz="1600" dirty="0"/>
              <a:t>A portable device powered by artificial intelligence (AI) which can detect coughing and crowd size in real time, then analyse the data to directly monitor trends in flu-like illness such as COVID-19.</a:t>
            </a:r>
          </a:p>
          <a:p>
            <a:r>
              <a:rPr lang="en-IN" sz="1600" dirty="0"/>
              <a:t>The device is called as FLU-SENSE is envisioned for use in hospitals, healthcare waiting rooms and larger public spaces.</a:t>
            </a:r>
          </a:p>
          <a:p>
            <a:r>
              <a:rPr lang="en-IN" sz="1600" dirty="0"/>
              <a:t>The models like these can be lifesavers by directly informing the public health response during a flu epidemic. This device may allow us to predict flu trends in a much more accurate manner. The </a:t>
            </a:r>
            <a:r>
              <a:rPr lang="en-IN" sz="1600" dirty="0" err="1"/>
              <a:t>FlU</a:t>
            </a:r>
            <a:r>
              <a:rPr lang="en-IN" sz="1600" dirty="0"/>
              <a:t>-SENSE platform process a low- cost microphone array and thermal imaging data with a RASPBERRY-PI and NEURAL COMPUTING engines. This device is developed a lab-based cough model.</a:t>
            </a:r>
          </a:p>
          <a:p>
            <a:r>
              <a:rPr lang="en-IN" sz="1600" dirty="0"/>
              <a:t>Then they trained the algorithm to create thermal images representing people , and then to count them.</a:t>
            </a:r>
          </a:p>
          <a:p>
            <a:pPr marL="158750" indent="0">
              <a:buNone/>
            </a:pPr>
            <a:r>
              <a:rPr lang="en-IN" sz="1600" dirty="0"/>
              <a:t> 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8C36C6-0F95-48D8-B93A-8316086552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3200" b="1" u="sng" dirty="0"/>
              <a:t>HARDWARE DEVICE</a:t>
            </a:r>
          </a:p>
        </p:txBody>
      </p:sp>
    </p:spTree>
    <p:extLst>
      <p:ext uri="{BB962C8B-B14F-4D97-AF65-F5344CB8AC3E}">
        <p14:creationId xmlns:p14="http://schemas.microsoft.com/office/powerpoint/2010/main" val="6818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5A58A2-29EB-4796-8304-B755B762D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72" y="219741"/>
            <a:ext cx="7244316" cy="4813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0437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42"/>
          <p:cNvGrpSpPr/>
          <p:nvPr/>
        </p:nvGrpSpPr>
        <p:grpSpPr>
          <a:xfrm>
            <a:off x="236568" y="1675650"/>
            <a:ext cx="402600" cy="402600"/>
            <a:chOff x="4370750" y="1987928"/>
            <a:chExt cx="402600" cy="402600"/>
          </a:xfrm>
        </p:grpSpPr>
        <p:sp>
          <p:nvSpPr>
            <p:cNvPr id="367" name="Google Shape;367;p42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chemeClr val="dk1">
                <a:alpha val="241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42"/>
          <p:cNvSpPr txBox="1">
            <a:spLocks noGrp="1"/>
          </p:cNvSpPr>
          <p:nvPr>
            <p:ph type="ctrTitle"/>
          </p:nvPr>
        </p:nvSpPr>
        <p:spPr>
          <a:xfrm>
            <a:off x="1034756" y="344759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u="sng" dirty="0">
                <a:solidFill>
                  <a:schemeClr val="tx1"/>
                </a:solidFill>
                <a:latin typeface="Perpetua Titling MT" panose="02020502060505020804" pitchFamily="18" charset="0"/>
              </a:rPr>
              <a:t>SOLUTION</a:t>
            </a:r>
            <a:endParaRPr sz="3200" u="sng" dirty="0">
              <a:solidFill>
                <a:schemeClr val="tx1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370" name="Google Shape;370;p42"/>
          <p:cNvSpPr txBox="1"/>
          <p:nvPr/>
        </p:nvSpPr>
        <p:spPr>
          <a:xfrm>
            <a:off x="0" y="2178137"/>
            <a:ext cx="2610300" cy="164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This will help us identify more and more </a:t>
            </a:r>
            <a:r>
              <a:rPr lang="en-IN" dirty="0" err="1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covid</a:t>
            </a:r>
            <a:r>
              <a:rPr lang="en-IN" dirty="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 patients and we will also have the data stored in the database to </a:t>
            </a:r>
            <a:r>
              <a:rPr lang="en-IN" dirty="0" err="1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analyze</a:t>
            </a:r>
            <a:r>
              <a:rPr lang="en-IN" dirty="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 any new symptoms.</a:t>
            </a:r>
            <a:endParaRPr dirty="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71" name="Google Shape;371;p42"/>
          <p:cNvSpPr txBox="1"/>
          <p:nvPr/>
        </p:nvSpPr>
        <p:spPr>
          <a:xfrm>
            <a:off x="-589154" y="1039656"/>
            <a:ext cx="2610300" cy="90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S</a:t>
            </a:r>
            <a:r>
              <a:rPr lang="en-IN" sz="1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URVEY</a:t>
            </a:r>
            <a:endParaRPr sz="1600" b="1" dirty="0">
              <a:solidFill>
                <a:schemeClr val="accent6">
                  <a:lumMod val="40000"/>
                  <a:lumOff val="60000"/>
                </a:schemeClr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grpSp>
        <p:nvGrpSpPr>
          <p:cNvPr id="372" name="Google Shape;372;p42"/>
          <p:cNvGrpSpPr/>
          <p:nvPr/>
        </p:nvGrpSpPr>
        <p:grpSpPr>
          <a:xfrm rot="10800000">
            <a:off x="4264856" y="1647347"/>
            <a:ext cx="402600" cy="402600"/>
            <a:chOff x="4370750" y="1987928"/>
            <a:chExt cx="402600" cy="402600"/>
          </a:xfrm>
        </p:grpSpPr>
        <p:sp>
          <p:nvSpPr>
            <p:cNvPr id="373" name="Google Shape;373;p42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chemeClr val="dk1">
                <a:alpha val="241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2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42"/>
          <p:cNvSpPr txBox="1"/>
          <p:nvPr/>
        </p:nvSpPr>
        <p:spPr>
          <a:xfrm>
            <a:off x="3395002" y="2507322"/>
            <a:ext cx="2610300" cy="154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This will help in monitoring </a:t>
            </a:r>
            <a:r>
              <a:rPr lang="en-IN" dirty="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cough frequency, whether it is severe or mild cough and will also identify wheezing problem</a:t>
            </a:r>
            <a:endParaRPr dirty="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3214063" y="1926271"/>
            <a:ext cx="2610300" cy="62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COUGH SEVERITY DETECTI</a:t>
            </a:r>
            <a:r>
              <a:rPr lang="en-IN" sz="1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ON</a:t>
            </a:r>
            <a:endParaRPr sz="1600" b="1" dirty="0">
              <a:solidFill>
                <a:schemeClr val="accent6">
                  <a:lumMod val="40000"/>
                  <a:lumOff val="60000"/>
                </a:schemeClr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grpSp>
        <p:nvGrpSpPr>
          <p:cNvPr id="377" name="Google Shape;377;p42"/>
          <p:cNvGrpSpPr/>
          <p:nvPr/>
        </p:nvGrpSpPr>
        <p:grpSpPr>
          <a:xfrm>
            <a:off x="7349777" y="1661498"/>
            <a:ext cx="402600" cy="402600"/>
            <a:chOff x="4370750" y="1987928"/>
            <a:chExt cx="402600" cy="402600"/>
          </a:xfrm>
        </p:grpSpPr>
        <p:sp>
          <p:nvSpPr>
            <p:cNvPr id="378" name="Google Shape;378;p42"/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chemeClr val="dk1">
                <a:alpha val="241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42"/>
          <p:cNvSpPr txBox="1"/>
          <p:nvPr/>
        </p:nvSpPr>
        <p:spPr>
          <a:xfrm>
            <a:off x="7435919" y="1739749"/>
            <a:ext cx="1774343" cy="196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This can be attached to android cell phones </a:t>
            </a:r>
            <a:r>
              <a:rPr lang="en-IN" dirty="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and will detect  temperature by using Bluetooth protocol</a:t>
            </a:r>
            <a:r>
              <a:rPr lang="en-IN" sz="1600" dirty="0">
                <a:solidFill>
                  <a:srgbClr val="F4F2EF"/>
                </a:solidFill>
                <a:latin typeface="Anaheim"/>
                <a:ea typeface="Anaheim"/>
                <a:cs typeface="Anaheim"/>
                <a:sym typeface="Anaheim"/>
              </a:rPr>
              <a:t>.</a:t>
            </a:r>
            <a:endParaRPr sz="1600" dirty="0">
              <a:solidFill>
                <a:srgbClr val="F4F2E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5877150" y="988740"/>
            <a:ext cx="2610300" cy="68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accent6">
                    <a:lumMod val="40000"/>
                    <a:lumOff val="60000"/>
                  </a:schemeClr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BLUETOOTH INFRARED THERMAL CAMERA</a:t>
            </a:r>
            <a:endParaRPr sz="1600" dirty="0">
              <a:solidFill>
                <a:schemeClr val="accent6">
                  <a:lumMod val="40000"/>
                  <a:lumOff val="60000"/>
                </a:schemeClr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cxnSp>
        <p:nvCxnSpPr>
          <p:cNvPr id="382" name="Google Shape;382;p42"/>
          <p:cNvCxnSpPr>
            <a:cxnSpLocks/>
            <a:stCxn id="368" idx="6"/>
            <a:endCxn id="373" idx="6"/>
          </p:cNvCxnSpPr>
          <p:nvPr/>
        </p:nvCxnSpPr>
        <p:spPr>
          <a:xfrm flipV="1">
            <a:off x="533200" y="1848647"/>
            <a:ext cx="3731656" cy="2823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p42"/>
          <p:cNvCxnSpPr>
            <a:cxnSpLocks/>
            <a:endCxn id="378" idx="2"/>
          </p:cNvCxnSpPr>
          <p:nvPr/>
        </p:nvCxnSpPr>
        <p:spPr>
          <a:xfrm>
            <a:off x="4667456" y="1848172"/>
            <a:ext cx="2682321" cy="1462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42"/>
          <p:cNvCxnSpPr>
            <a:cxnSpLocks/>
          </p:cNvCxnSpPr>
          <p:nvPr/>
        </p:nvCxnSpPr>
        <p:spPr>
          <a:xfrm flipH="1">
            <a:off x="6675824" y="2064098"/>
            <a:ext cx="851462" cy="176362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" name="Google Shape;366;p42">
            <a:extLst>
              <a:ext uri="{FF2B5EF4-FFF2-40B4-BE49-F238E27FC236}">
                <a16:creationId xmlns:a16="http://schemas.microsoft.com/office/drawing/2014/main" id="{B2D152C2-2528-4A8D-B8B6-67D8EEA00606}"/>
              </a:ext>
            </a:extLst>
          </p:cNvPr>
          <p:cNvGrpSpPr/>
          <p:nvPr/>
        </p:nvGrpSpPr>
        <p:grpSpPr>
          <a:xfrm>
            <a:off x="6387404" y="3814080"/>
            <a:ext cx="402600" cy="402600"/>
            <a:chOff x="4370750" y="1987928"/>
            <a:chExt cx="402600" cy="402600"/>
          </a:xfrm>
        </p:grpSpPr>
        <p:sp>
          <p:nvSpPr>
            <p:cNvPr id="28" name="Google Shape;367;p42">
              <a:extLst>
                <a:ext uri="{FF2B5EF4-FFF2-40B4-BE49-F238E27FC236}">
                  <a16:creationId xmlns:a16="http://schemas.microsoft.com/office/drawing/2014/main" id="{25907352-CCF2-428B-A413-E1338125BB67}"/>
                </a:ext>
              </a:extLst>
            </p:cNvPr>
            <p:cNvSpPr/>
            <p:nvPr/>
          </p:nvSpPr>
          <p:spPr>
            <a:xfrm>
              <a:off x="4370750" y="1987928"/>
              <a:ext cx="402600" cy="402600"/>
            </a:xfrm>
            <a:prstGeom prst="ellipse">
              <a:avLst/>
            </a:prstGeom>
            <a:solidFill>
              <a:schemeClr val="dk1">
                <a:alpha val="241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8;p42">
              <a:extLst>
                <a:ext uri="{FF2B5EF4-FFF2-40B4-BE49-F238E27FC236}">
                  <a16:creationId xmlns:a16="http://schemas.microsoft.com/office/drawing/2014/main" id="{7C89F340-1F33-4EB1-AD6D-6D5FD73EA3EC}"/>
                </a:ext>
              </a:extLst>
            </p:cNvPr>
            <p:cNvSpPr/>
            <p:nvPr/>
          </p:nvSpPr>
          <p:spPr>
            <a:xfrm>
              <a:off x="4476582" y="2093759"/>
              <a:ext cx="190800" cy="19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A741CAC-83EF-474E-86BE-877F62179827}"/>
              </a:ext>
            </a:extLst>
          </p:cNvPr>
          <p:cNvSpPr/>
          <p:nvPr/>
        </p:nvSpPr>
        <p:spPr>
          <a:xfrm>
            <a:off x="4298019" y="3724294"/>
            <a:ext cx="2328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1600"/>
              </a:spcAft>
            </a:pPr>
            <a:r>
              <a:rPr lang="en-IN" sz="1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CHAT BOT AND HELPLINE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48586-205F-443A-86F0-D33DA47566C5}"/>
              </a:ext>
            </a:extLst>
          </p:cNvPr>
          <p:cNvSpPr/>
          <p:nvPr/>
        </p:nvSpPr>
        <p:spPr>
          <a:xfrm>
            <a:off x="4157075" y="4285096"/>
            <a:ext cx="261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F4F2EF"/>
                </a:solidFill>
                <a:latin typeface="Anaheim"/>
                <a:sym typeface="Anaheim"/>
              </a:rPr>
              <a:t>This will assist people in need and is made available 24x7 for any kind of medical related helps.</a:t>
            </a:r>
            <a:endParaRPr lang="en-IN" sz="1200" dirty="0"/>
          </a:p>
        </p:txBody>
      </p:sp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63"/>
          <p:cNvSpPr txBox="1">
            <a:spLocks noGrp="1"/>
          </p:cNvSpPr>
          <p:nvPr>
            <p:ph type="ctrTitle"/>
          </p:nvPr>
        </p:nvSpPr>
        <p:spPr>
          <a:xfrm>
            <a:off x="972044" y="1060155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THANK YOU</a:t>
            </a:r>
            <a:endParaRPr sz="5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41" name="Google Shape;1241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3028950"/>
            <a:ext cx="1811074" cy="18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925" y="2103879"/>
            <a:ext cx="1811073" cy="180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1800" y="2800350"/>
            <a:ext cx="1811076" cy="1807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04744" y="2103802"/>
            <a:ext cx="1811072" cy="180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0" grpId="0"/>
    </p:bldLst>
  </p:timing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220801"/>
      </a:lt1>
      <a:dk2>
        <a:srgbClr val="832208"/>
      </a:dk2>
      <a:lt2>
        <a:srgbClr val="FF4C61"/>
      </a:lt2>
      <a:accent1>
        <a:srgbClr val="C31035"/>
      </a:accent1>
      <a:accent2>
        <a:srgbClr val="FFFFFF"/>
      </a:accent2>
      <a:accent3>
        <a:srgbClr val="220801"/>
      </a:accent3>
      <a:accent4>
        <a:srgbClr val="832208"/>
      </a:accent4>
      <a:accent5>
        <a:srgbClr val="C31035"/>
      </a:accent5>
      <a:accent6>
        <a:srgbClr val="FF4C6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644</Words>
  <Application>Microsoft Office PowerPoint</Application>
  <PresentationFormat>On-screen Show (16:9)</PresentationFormat>
  <Paragraphs>59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Anaheim</vt:lpstr>
      <vt:lpstr>Arial</vt:lpstr>
      <vt:lpstr>Arial Black</vt:lpstr>
      <vt:lpstr>Arial Narrow</vt:lpstr>
      <vt:lpstr>Bahiana</vt:lpstr>
      <vt:lpstr>Bahnschrift</vt:lpstr>
      <vt:lpstr>Calibri</vt:lpstr>
      <vt:lpstr>Centaur</vt:lpstr>
      <vt:lpstr>Muli Regular</vt:lpstr>
      <vt:lpstr>Perpetua Titling MT</vt:lpstr>
      <vt:lpstr>Rockwell</vt:lpstr>
      <vt:lpstr>Saira Semi Condensed</vt:lpstr>
      <vt:lpstr>Saira SemiCondensed Medium</vt:lpstr>
      <vt:lpstr>Saira SemiCondensed SemiBold</vt:lpstr>
      <vt:lpstr>COVID-19 by Slidesgo</vt:lpstr>
      <vt:lpstr>IDENTIFYING THE  COVID-19 SYMPTOMS </vt:lpstr>
      <vt:lpstr> INTRODUCTION </vt:lpstr>
      <vt:lpstr>OBJECTIVE</vt:lpstr>
      <vt:lpstr>TECHNOLOGY USED</vt:lpstr>
      <vt:lpstr>HARDWARE DEVICE</vt:lpstr>
      <vt:lpstr>PowerPoint Presentation</vt:lpstr>
      <vt:lpstr>SOLUTION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THE SYMPTOMS</dc:title>
  <dc:creator>Sangeeta Burman</dc:creator>
  <cp:lastModifiedBy>Sangeeta Burman</cp:lastModifiedBy>
  <cp:revision>36</cp:revision>
  <dcterms:modified xsi:type="dcterms:W3CDTF">2020-06-25T09:01:53Z</dcterms:modified>
</cp:coreProperties>
</file>